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6"/>
  </p:handoutMasterIdLst>
  <p:sldIdLst>
    <p:sldId id="260" r:id="rId3"/>
    <p:sldId id="264" r:id="rId4"/>
    <p:sldId id="268" r:id="rId5"/>
    <p:sldId id="302" r:id="rId7"/>
    <p:sldId id="319" r:id="rId8"/>
    <p:sldId id="303" r:id="rId9"/>
    <p:sldId id="304" r:id="rId10"/>
    <p:sldId id="311" r:id="rId11"/>
    <p:sldId id="305" r:id="rId12"/>
    <p:sldId id="316" r:id="rId13"/>
    <p:sldId id="308" r:id="rId14"/>
    <p:sldId id="28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  <a:srgbClr val="2E9491"/>
    <a:srgbClr val="E93F64"/>
    <a:srgbClr val="DB4B10"/>
    <a:srgbClr val="E4151A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themeOverride" Target="../theme/themeOverride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2.xml"/><Relationship Id="rId7" Type="http://schemas.openxmlformats.org/officeDocument/2006/relationships/image" Target="../media/image2.png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5.svg"/><Relationship Id="rId17" Type="http://schemas.openxmlformats.org/officeDocument/2006/relationships/image" Target="../media/image16.png"/><Relationship Id="rId16" Type="http://schemas.openxmlformats.org/officeDocument/2006/relationships/image" Target="../media/image4.svg"/><Relationship Id="rId15" Type="http://schemas.openxmlformats.org/officeDocument/2006/relationships/image" Target="../media/image15.png"/><Relationship Id="rId14" Type="http://schemas.openxmlformats.org/officeDocument/2006/relationships/image" Target="../media/image3.svg"/><Relationship Id="rId13" Type="http://schemas.openxmlformats.org/officeDocument/2006/relationships/image" Target="../media/image14.png"/><Relationship Id="rId12" Type="http://schemas.openxmlformats.org/officeDocument/2006/relationships/image" Target="../media/image2.svg"/><Relationship Id="rId11" Type="http://schemas.openxmlformats.org/officeDocument/2006/relationships/image" Target="../media/image13.png"/><Relationship Id="rId10" Type="http://schemas.openxmlformats.org/officeDocument/2006/relationships/image" Target="../media/image1.sv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tags" Target="../tags/tag18.xml"/><Relationship Id="rId4" Type="http://schemas.openxmlformats.org/officeDocument/2006/relationships/image" Target="../media/image20.png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tags" Target="../tags/tag21.xml"/><Relationship Id="rId4" Type="http://schemas.openxmlformats.org/officeDocument/2006/relationships/image" Target="../media/image20.png"/><Relationship Id="rId3" Type="http://schemas.openxmlformats.org/officeDocument/2006/relationships/tags" Target="../tags/tag20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0"/>
            </p:custDataLst>
          </p:nvPr>
        </p:nvSpPr>
        <p:spPr>
          <a:xfrm>
            <a:off x="3528991" y="3790736"/>
            <a:ext cx="513588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44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Voice control light</a:t>
            </a:r>
            <a:endParaRPr lang="en-US" altLang="zh-CN" sz="44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9"/>
          <p:cNvSpPr/>
          <p:nvPr>
            <p:custDataLst>
              <p:tags r:id="rId11"/>
            </p:custDataLst>
          </p:nvPr>
        </p:nvSpPr>
        <p:spPr>
          <a:xfrm>
            <a:off x="2101529" y="1363346"/>
            <a:ext cx="7860030" cy="101473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6000" b="1" dirty="0">
                <a:ln w="3175">
                  <a:solidFill>
                    <a:schemeClr val="tx1"/>
                  </a:solidFill>
                </a:ln>
                <a:solidFill>
                  <a:srgbClr val="92D05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Playing with Tiny bit</a:t>
            </a:r>
            <a:endParaRPr lang="zh-CN" altLang="en-US" sz="6000" b="1" dirty="0">
              <a:ln w="3175">
                <a:solidFill>
                  <a:schemeClr val="tx1"/>
                </a:solidFill>
              </a:ln>
              <a:solidFill>
                <a:srgbClr val="92D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4157140" y="353228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34635" y="6022340"/>
            <a:ext cx="145542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80" y="998220"/>
            <a:ext cx="3124200" cy="495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0" y="998220"/>
            <a:ext cx="3095625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30880" y="394970"/>
            <a:ext cx="566420" cy="61595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531860" y="379095"/>
            <a:ext cx="622300" cy="5918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21105" y="1465580"/>
            <a:ext cx="940181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the program is downloaded, we need to put robot car on the desk.When we Shooting table, the lights of the robot will be  change color randomly.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622925" y="5986145"/>
            <a:ext cx="14814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" y="2266950"/>
            <a:ext cx="4604385" cy="3346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10" y="2280920"/>
            <a:ext cx="5024755" cy="3345815"/>
          </a:xfrm>
          <a:prstGeom prst="rect">
            <a:avLst/>
          </a:prstGeom>
        </p:spPr>
      </p:pic>
      <p:sp>
        <p:nvSpPr>
          <p:cNvPr id="2" name="PA-矩形 86"/>
          <p:cNvSpPr/>
          <p:nvPr>
            <p:custDataLst>
              <p:tags r:id="rId5"/>
            </p:custDataLst>
          </p:nvPr>
        </p:nvSpPr>
        <p:spPr>
          <a:xfrm>
            <a:off x="3861548" y="414188"/>
            <a:ext cx="4670425" cy="5219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28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Experimental phenomena</a:t>
            </a:r>
            <a:endParaRPr lang="zh-CN" altLang="en-US" sz="2800" b="1" dirty="0">
              <a:ln w="3175">
                <a:solidFill>
                  <a:schemeClr val="tx1"/>
                </a:solidFill>
              </a:ln>
              <a:solidFill>
                <a:srgbClr val="E93F6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sp>
        <p:nvSpPr>
          <p:cNvPr id="3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367898" y="1396637"/>
            <a:ext cx="203612" cy="1983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4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5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564505" y="5920105"/>
            <a:ext cx="155575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PA-矩形 7"/>
          <p:cNvSpPr/>
          <p:nvPr>
            <p:custDataLst>
              <p:tags r:id="rId8"/>
            </p:custDataLst>
          </p:nvPr>
        </p:nvSpPr>
        <p:spPr>
          <a:xfrm>
            <a:off x="4913612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00168" y="2246482"/>
            <a:ext cx="2805371" cy="587302"/>
            <a:chOff x="1037739" y="2478488"/>
            <a:chExt cx="3007000" cy="590300"/>
          </a:xfrm>
        </p:grpSpPr>
        <p:sp>
          <p:nvSpPr>
            <p:cNvPr id="15" name="矩形 14"/>
            <p:cNvSpPr/>
            <p:nvPr/>
          </p:nvSpPr>
          <p:spPr>
            <a:xfrm>
              <a:off x="1273921" y="2478622"/>
              <a:ext cx="2465955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Preparation</a:t>
              </a:r>
              <a:endParaRPr lang="en-US" sz="2800" b="1" spc="-3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16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938" y="2149842"/>
            <a:ext cx="420347" cy="68401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850831" y="2188830"/>
            <a:ext cx="2805371" cy="603043"/>
            <a:chOff x="998943" y="2420542"/>
            <a:chExt cx="3007000" cy="606122"/>
          </a:xfrm>
        </p:grpSpPr>
        <p:sp>
          <p:nvSpPr>
            <p:cNvPr id="19" name="矩形 18"/>
            <p:cNvSpPr/>
            <p:nvPr/>
          </p:nvSpPr>
          <p:spPr>
            <a:xfrm>
              <a:off x="1279367" y="2420542"/>
              <a:ext cx="2636115" cy="58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Learning </a:t>
              </a:r>
              <a:r>
                <a:rPr lang="zh-CN" altLang="en-US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goal</a:t>
              </a:r>
              <a:endParaRPr lang="zh-CN" altLang="en-US" sz="32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0" name="矩形: 圆角 54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1" cstate="screen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6796" y="2160026"/>
            <a:ext cx="511054" cy="64304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8682833" y="2204576"/>
            <a:ext cx="2805371" cy="587302"/>
            <a:chOff x="1101039" y="2436364"/>
            <a:chExt cx="3007000" cy="590300"/>
          </a:xfrm>
        </p:grpSpPr>
        <p:sp>
          <p:nvSpPr>
            <p:cNvPr id="23" name="矩形 22"/>
            <p:cNvSpPr/>
            <p:nvPr/>
          </p:nvSpPr>
          <p:spPr>
            <a:xfrm>
              <a:off x="1269837" y="2500188"/>
              <a:ext cx="2837584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Search for blocks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5" name="矩形: 圆角 58"/>
            <p:cNvSpPr/>
            <p:nvPr/>
          </p:nvSpPr>
          <p:spPr>
            <a:xfrm>
              <a:off x="1101039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3" cstate="screen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23548" y="2201764"/>
            <a:ext cx="511054" cy="559571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000168" y="3402474"/>
            <a:ext cx="2805371" cy="587508"/>
            <a:chOff x="1037739" y="2419131"/>
            <a:chExt cx="3007000" cy="590508"/>
          </a:xfrm>
        </p:grpSpPr>
        <p:sp>
          <p:nvSpPr>
            <p:cNvPr id="29" name="矩形 28"/>
            <p:cNvSpPr/>
            <p:nvPr/>
          </p:nvSpPr>
          <p:spPr>
            <a:xfrm>
              <a:off x="1273921" y="2485004"/>
              <a:ext cx="2755227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Combine blocks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30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5" cstate="screen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938" y="3349155"/>
            <a:ext cx="511054" cy="694886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4850765" y="3419475"/>
            <a:ext cx="4415155" cy="587219"/>
            <a:chOff x="998943" y="2436364"/>
            <a:chExt cx="3007000" cy="590300"/>
          </a:xfrm>
        </p:grpSpPr>
        <p:sp>
          <p:nvSpPr>
            <p:cNvPr id="33" name="矩形 32"/>
            <p:cNvSpPr/>
            <p:nvPr/>
          </p:nvSpPr>
          <p:spPr>
            <a:xfrm>
              <a:off x="1177122" y="2452961"/>
              <a:ext cx="2818441" cy="524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Experimental phenomena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34" name="矩形: 圆角 66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7" cstate="screen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86796" y="3420028"/>
            <a:ext cx="511054" cy="55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10" y="1131851"/>
            <a:ext cx="404635" cy="454436"/>
          </a:xfrm>
          <a:prstGeom prst="rect">
            <a:avLst/>
          </a:prstGeom>
        </p:spPr>
      </p:pic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349240" y="6001385"/>
            <a:ext cx="149352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776095" y="1664335"/>
            <a:ext cx="907415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! ! ! </a:t>
            </a:r>
            <a:r>
              <a:rPr lang="en-US" altLang="zh-CN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Note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endParaRPr lang="zh-CN" altLang="en-US" b="1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en-US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In this experiment, we need to install the jumper cap in the position shown below.</a:t>
            </a:r>
            <a:endParaRPr lang="zh-CN" altLang="en-US" b="1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85" y="2686050"/>
            <a:ext cx="3554730" cy="3077845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5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72005" y="1067435"/>
            <a:ext cx="734568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The position of the Voice sensor module in the robot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29055" y="922020"/>
            <a:ext cx="932370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In the picture shown below, the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voice sensor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module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with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red wire frame.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472430" y="5967095"/>
            <a:ext cx="145161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1641475"/>
            <a:ext cx="4400550" cy="3978910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4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020945" y="5967095"/>
            <a:ext cx="156210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PA-矩形 86"/>
          <p:cNvSpPr/>
          <p:nvPr>
            <p:custDataLst>
              <p:tags r:id="rId3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86840" y="1421130"/>
            <a:ext cx="9718040" cy="295338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Programming method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endParaRPr 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 1 online programming: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First, we need to connect the micro:bit to the computer by USB cable. The computer will pop up a USB flash drive and click on the URL in the USB flash drive:</a:t>
            </a:r>
            <a:r>
              <a:rPr b="1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http://microbit.org/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to enter the programming interface. Add the Yahboom package</a:t>
            </a:r>
            <a:r>
              <a:rPr lang="en-US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https://github.com/lzty634158/</a:t>
            </a:r>
            <a:r>
              <a:rPr lang="en-US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Tiny-bit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to program.</a:t>
            </a:r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 2 offline programming: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We need to open the offline programming software. After the installation is complete, enter the programming interface, click【New Project】, add Yahboom package:</a:t>
            </a:r>
            <a:r>
              <a:rPr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https://github.com/lzty634158/</a:t>
            </a:r>
            <a:r>
              <a:rPr lang="en-US"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Tiny-bit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, you can program.</a:t>
            </a:r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30575" y="43497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111115" y="5944235"/>
            <a:ext cx="148971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zh-CN" alt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4387963" y="376723"/>
            <a:ext cx="320865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Learning goal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45" y="1397281"/>
            <a:ext cx="404635" cy="454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45" y="2443853"/>
            <a:ext cx="404635" cy="45443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17980" y="2348865"/>
            <a:ext cx="920877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The function is realized by programming: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w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hen the voice sensor detects sound intensity, the light of the robot car will change color randomly.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513840" y="1301750"/>
            <a:ext cx="916432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Learn how to use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voice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sensor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return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graphically program building blocks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and RGB searching lights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graphically program building blocks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4819015" y="5996940"/>
            <a:ext cx="155003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altLang="zh-CN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zh-CN" alt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0310" y="1066165"/>
            <a:ext cx="525780" cy="560070"/>
          </a:xfrm>
          <a:prstGeom prst="rect">
            <a:avLst/>
          </a:prstGeom>
        </p:spPr>
      </p:pic>
      <p:sp>
        <p:nvSpPr>
          <p:cNvPr id="5" name="PA-矩形 86"/>
          <p:cNvSpPr/>
          <p:nvPr>
            <p:custDataLst>
              <p:tags r:id="rId5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Search for block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36090" y="1015365"/>
            <a:ext cx="957643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following is the location of the building blocks required for this programming.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285" y="1450340"/>
            <a:ext cx="5298440" cy="4377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725" y="1327150"/>
            <a:ext cx="3766185" cy="23469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3674110"/>
            <a:ext cx="3884930" cy="2156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192780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10220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009820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Search for block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334635" y="6022340"/>
            <a:ext cx="145542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755" y="979805"/>
            <a:ext cx="4276725" cy="3114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480" y="979805"/>
            <a:ext cx="4676775" cy="2762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755" y="4094480"/>
            <a:ext cx="4384675" cy="14109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430" y="3742055"/>
            <a:ext cx="5743575" cy="145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7785" y="935355"/>
            <a:ext cx="420370" cy="448310"/>
          </a:xfrm>
          <a:prstGeom prst="rect">
            <a:avLst/>
          </a:prstGeom>
        </p:spPr>
      </p:pic>
      <p:sp>
        <p:nvSpPr>
          <p:cNvPr id="3" name="PA-矩形 86"/>
          <p:cNvSpPr/>
          <p:nvPr>
            <p:custDataLst>
              <p:tags r:id="rId5"/>
            </p:custDataLst>
          </p:nvPr>
        </p:nvSpPr>
        <p:spPr>
          <a:xfrm>
            <a:off x="4157140" y="353228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80845" y="1015365"/>
            <a:ext cx="524065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summary program is shown below: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34635" y="6022340"/>
            <a:ext cx="145542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585" y="1621155"/>
            <a:ext cx="9556115" cy="409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23.xml><?xml version="1.0" encoding="utf-8"?>
<p:tagLst xmlns:p="http://schemas.openxmlformats.org/presentationml/2006/main">
  <p:tag name="PA" val="v5.1.1"/>
  <p:tag name="RESOURCELIBID_ANIM" val="430"/>
</p:tagLst>
</file>

<file path=ppt/tags/tag24.xml><?xml version="1.0" encoding="utf-8"?>
<p:tagLst xmlns:p="http://schemas.openxmlformats.org/presentationml/2006/main">
  <p:tag name="PA" val="v5.1.1"/>
  <p:tag name="RESOURCELIBID_ANIM" val="430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1720</Words>
  <Application>WPS 演示</Application>
  <PresentationFormat>宽屏</PresentationFormat>
  <Paragraphs>82</Paragraphs>
  <Slides>12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思源黑体 CN Bold</vt:lpstr>
      <vt:lpstr>黑体</vt:lpstr>
      <vt:lpstr>华文中宋</vt:lpstr>
      <vt:lpstr>站酷快乐体2016修订版</vt:lpstr>
      <vt:lpstr>Calibri</vt:lpstr>
      <vt:lpstr>微软雅黑</vt:lpstr>
      <vt:lpstr>Arial Unicode MS</vt:lpstr>
      <vt:lpstr>隶书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超级无敌小胖仔</cp:lastModifiedBy>
  <cp:revision>398</cp:revision>
  <dcterms:created xsi:type="dcterms:W3CDTF">2017-08-18T03:02:00Z</dcterms:created>
  <dcterms:modified xsi:type="dcterms:W3CDTF">2019-06-13T09:54:11Z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